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4" r:id="rId4"/>
    <p:sldId id="263" r:id="rId5"/>
    <p:sldId id="268" r:id="rId6"/>
    <p:sldId id="266" r:id="rId7"/>
    <p:sldId id="272" r:id="rId8"/>
    <p:sldId id="269" r:id="rId9"/>
    <p:sldId id="271" r:id="rId10"/>
    <p:sldId id="276" r:id="rId11"/>
    <p:sldId id="278" r:id="rId12"/>
    <p:sldId id="277" r:id="rId13"/>
    <p:sldId id="279" r:id="rId14"/>
    <p:sldId id="273" r:id="rId15"/>
    <p:sldId id="257" r:id="rId16"/>
    <p:sldId id="258" r:id="rId17"/>
    <p:sldId id="256" r:id="rId18"/>
    <p:sldId id="260" r:id="rId1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2102-C1A9-4F17-88F1-1C1C8075F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7C76-2607-4A61-9548-298C7FB7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5AEB3-20AD-4F8F-B89E-55214F9C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4A0E-6DA0-463A-9257-53BF3A55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5145-7095-447D-95E9-B8C7793E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1717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3E1D-FEB5-4C77-BED6-80078500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B8E5E-AB07-4D4D-BF7E-8B24511E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6E042-9015-4A16-BE64-5B610DE5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1C118-E381-4A1E-B76B-3C9CA355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0EF1-BCB8-490F-88A8-6560D024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0178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E93DE-F78D-4117-82E8-F4528DD7A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CDCC5-920A-44B3-AE95-D712A6E6C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8DB9A-9E98-4D15-B0EE-922D84D72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C8F4A-0540-4355-B827-0CC059B0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9A72-1F78-436B-AFAA-4ED8C37D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1623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B037-57CB-45A5-9979-2D97573F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E2B1-EFF7-4B91-BD8E-D4428EB5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61C89-99D5-42A6-B745-3035FC02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B4C67-9043-48F7-9E47-4E845D04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6F7D-D347-4957-9533-5F96062D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8389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46E-5D8D-4B24-834F-BD57DD0D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A02B-28B9-4D4F-97D6-78D733AE6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8220C-64ED-40E6-8667-F05E77B0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CD741-D24D-472E-ACD1-BD5D6726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5DBAC-59BA-4F34-8027-5C86F9FC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5111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4646-25ED-4FA5-AEB8-058B1F62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8FB6-91A6-4625-9D7D-599F9328B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9326D-CE1D-4C83-A5A7-48B77C248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1751C-067E-4F26-A7A7-83500D2E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7D2D9-7E39-4EAD-83BD-B71F6DFD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45975-52F9-4A4B-AA3E-A2FECC3D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4848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18BC-EEFC-4EC7-AEA3-49C2D184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88CEA-52CE-46BF-A1C4-C64C6401D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39530-8511-49DC-A1D6-966AB271A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940C1-708E-4D9F-8CAC-A4CC7FFE2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C8BE3-5786-4332-AB4B-C3AFF6957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D927-F740-444D-9D65-1C0B3120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C2FCD-2FDD-4BB4-A9A8-D4C371DC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0985D-9701-462B-895F-4147C1A1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5305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84C3-1B19-4DBF-8212-98009121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824E3-C504-4600-9B7E-AC41CCBD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34F07-7063-4EE6-B191-4362436A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8EC3C-46D3-480D-8DCB-CE5E80EA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839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C08D5-F515-4533-A9AF-6754BB91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87A63-07C2-4EFA-BDFD-75285CCA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E751F-CCE1-4E49-B214-E8AF4926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213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020-C4BB-4C03-B256-B287BC31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9CED-6D3A-4E44-B415-E118075B5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8F511-C998-4601-9BF7-812446EE1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EED22-74FE-44AB-AB75-2AF41FD4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983C5-01FC-4887-A948-5B1FCB360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000C1-B193-4E79-B6CB-01E2561A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9380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ED25-5559-4EAE-B647-8190A812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E97D6-4818-4ADE-A2FC-E534FFC29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8B28B-80D4-403F-9752-2739E202F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D40E-25DC-4048-A1FF-9C5424DD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A0277-4FAE-4178-B83F-E7163042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FD6CC-1979-427A-9DFF-E23CD970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3678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28041-5894-4635-8506-0DF85F94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18024-AFB8-4281-8D77-94447ABC2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4D95E-1076-40FA-AEA7-EAC4B13F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43537-825A-4085-A006-057E79D63FBD}" type="datetimeFigureOut">
              <a:rPr lang="ru-UA" smtClean="0"/>
              <a:t>06.02.2020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98AF6-2A77-4CA0-A65D-C99B93E6E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EFDF-7B28-4B6E-8617-62BDFE8EF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4442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mf-group.herokuapp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NUL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AA12D3-DEDA-493E-B6BA-99B83508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815"/>
            <a:ext cx="7844438" cy="5818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175335"/>
            <a:ext cx="742696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FINAL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PROJECT: FRONT-END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077000-F292-4755-8384-B4707932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922" y="5428928"/>
            <a:ext cx="1178509" cy="11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7D4509-64CA-424F-ABE5-43B373D1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74" y="4077916"/>
            <a:ext cx="951207" cy="95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034D2B-B02D-40A1-AE58-15EFD013DBF2}"/>
              </a:ext>
            </a:extLst>
          </p:cNvPr>
          <p:cNvSpPr/>
          <p:nvPr/>
        </p:nvSpPr>
        <p:spPr>
          <a:xfrm>
            <a:off x="10062284" y="4253498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 person</a:t>
            </a:r>
            <a:endParaRPr lang="ru-UA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080D95-1C8D-4D06-9C63-AFAB9B06AAB2}"/>
              </a:ext>
            </a:extLst>
          </p:cNvPr>
          <p:cNvSpPr/>
          <p:nvPr/>
        </p:nvSpPr>
        <p:spPr>
          <a:xfrm>
            <a:off x="10062283" y="5746721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 weeks</a:t>
            </a:r>
            <a:endParaRPr lang="ru-UA" sz="2400" b="1" dirty="0"/>
          </a:p>
        </p:txBody>
      </p:sp>
      <p:pic>
        <p:nvPicPr>
          <p:cNvPr id="2058" name="Picture 10" descr="Картинки по запросу &quot;question mark icon&quot;&quot;">
            <a:extLst>
              <a:ext uri="{FF2B5EF4-FFF2-40B4-BE49-F238E27FC236}">
                <a16:creationId xmlns:a16="http://schemas.microsoft.com/office/drawing/2014/main" id="{C821609D-EECE-4C33-ACAB-6D48DB69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974671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1F3152-4F92-44C5-B826-6EFAFB339F14}"/>
              </a:ext>
            </a:extLst>
          </p:cNvPr>
          <p:cNvSpPr/>
          <p:nvPr/>
        </p:nvSpPr>
        <p:spPr>
          <a:xfrm>
            <a:off x="10062282" y="1165542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Online-shop</a:t>
            </a:r>
            <a:endParaRPr lang="ru-UA" sz="2400" b="1" dirty="0"/>
          </a:p>
        </p:txBody>
      </p:sp>
      <p:pic>
        <p:nvPicPr>
          <p:cNvPr id="2060" name="Picture 12" descr="Картинки по запросу &quot;basket icon&quot;&quot;">
            <a:extLst>
              <a:ext uri="{FF2B5EF4-FFF2-40B4-BE49-F238E27FC236}">
                <a16:creationId xmlns:a16="http://schemas.microsoft.com/office/drawing/2014/main" id="{992DB1E9-4BED-4D16-B7B0-6470599F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2491040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5CD51D-27F4-487D-AFC1-66B0E1B0806C}"/>
              </a:ext>
            </a:extLst>
          </p:cNvPr>
          <p:cNvSpPr/>
          <p:nvPr/>
        </p:nvSpPr>
        <p:spPr>
          <a:xfrm>
            <a:off x="10062281" y="2633522"/>
            <a:ext cx="1914525" cy="767503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Cooking accessories</a:t>
            </a:r>
            <a:endParaRPr lang="ru-UA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995FED-CD33-4352-B2C9-914A051992E2}"/>
              </a:ext>
            </a:extLst>
          </p:cNvPr>
          <p:cNvSpPr/>
          <p:nvPr/>
        </p:nvSpPr>
        <p:spPr>
          <a:xfrm>
            <a:off x="-136701" y="4233147"/>
            <a:ext cx="8117840" cy="95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hlinkClick r:id="rId7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3600" b="1" dirty="0">
                <a:solidFill>
                  <a:schemeClr val="tx1"/>
                </a:solidFill>
                <a:latin typeface="Arial Nova" panose="020B05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wmf-group</a:t>
            </a:r>
            <a:r>
              <a:rPr lang="en-US" sz="4000" b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.herokuapp.com</a:t>
            </a:r>
            <a:endParaRPr lang="ru-UA" sz="4000" b="1" dirty="0">
              <a:solidFill>
                <a:schemeClr val="tx1"/>
              </a:solidFill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4138834B-D257-41F7-8389-86DC570E4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38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27854D-B99F-4B72-BE71-37383DD93379}"/>
              </a:ext>
            </a:extLst>
          </p:cNvPr>
          <p:cNvSpPr txBox="1"/>
          <p:nvPr/>
        </p:nvSpPr>
        <p:spPr>
          <a:xfrm>
            <a:off x="93272" y="62896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ova" panose="020B0504020202020204" pitchFamily="34" charset="0"/>
              </a:rPr>
              <a:t>Mentor: Ira </a:t>
            </a:r>
            <a:r>
              <a:rPr lang="en-US" sz="2400" b="1" dirty="0" err="1">
                <a:latin typeface="Arial Nova" panose="020B0504020202020204" pitchFamily="34" charset="0"/>
              </a:rPr>
              <a:t>Stoetskaya</a:t>
            </a:r>
            <a:endParaRPr lang="ru-UA" sz="2400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81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Keep calm and COMMIT!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Less code to check at once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Easier to track progress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Chance to give / get feedback earlier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F1FEB-3BE5-44EF-B369-B958D518D3F2}"/>
              </a:ext>
            </a:extLst>
          </p:cNvPr>
          <p:cNvSpPr/>
          <p:nvPr/>
        </p:nvSpPr>
        <p:spPr>
          <a:xfrm>
            <a:off x="293932" y="3596639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5. TESTs by the end of the project === NO tests :)	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BB67-3649-4D0C-BC2A-BD70C19097A3}"/>
              </a:ext>
            </a:extLst>
          </p:cNvPr>
          <p:cNvSpPr txBox="1"/>
          <p:nvPr/>
        </p:nvSpPr>
        <p:spPr>
          <a:xfrm>
            <a:off x="609600" y="4374236"/>
            <a:ext cx="9855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Make tests on ongoing bases during the project</a:t>
            </a:r>
          </a:p>
        </p:txBody>
      </p:sp>
    </p:spTree>
    <p:extLst>
      <p:ext uri="{BB962C8B-B14F-4D97-AF65-F5344CB8AC3E}">
        <p14:creationId xmlns:p14="http://schemas.microsoft.com/office/powerpoint/2010/main" val="29662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080024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61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TASK has high chance for success IF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Fixed in written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responsibility (personal!)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deadline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Broken into smaller tasks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81563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Want benefits of SCRUM – APPLY SCRUM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623983"/>
            <a:ext cx="104851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Define roles in the team (team lead, scrum master </a:t>
            </a:r>
            <a:r>
              <a:rPr lang="en-US" sz="2200" dirty="0" err="1">
                <a:latin typeface="Arial Nova" panose="020B0504020202020204" pitchFamily="34" charset="0"/>
              </a:rPr>
              <a:t>etc</a:t>
            </a:r>
            <a:r>
              <a:rPr lang="en-US" sz="2200" dirty="0">
                <a:latin typeface="Arial Nova" panose="020B05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Find your balance between offline and online meetings</a:t>
            </a:r>
            <a:endParaRPr lang="ru-RU" sz="2200" dirty="0">
              <a:latin typeface="Arial Nova" panose="020B05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Continuous search for tools efficient for your specific team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Retrospective meeting – MUST!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Start meetings saying what was done – motivation + healthy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21919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NO BACKLOG – you are BLIND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No understanding of total project volume – not efficient resource</a:t>
            </a:r>
            <a:r>
              <a:rPr lang="ru-RU" sz="2200" dirty="0">
                <a:latin typeface="Arial Nova" panose="020B0504020202020204" pitchFamily="34" charset="0"/>
              </a:rPr>
              <a:t> </a:t>
            </a:r>
            <a:r>
              <a:rPr lang="en-US" sz="2200" dirty="0">
                <a:latin typeface="Arial Nova" panose="020B0504020202020204" pitchFamily="34" charset="0"/>
              </a:rPr>
              <a:t>distribution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Tasks with low priority are being picked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23651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</a:t>
            </a:r>
            <a:r>
              <a:rPr lang="ru-RU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С</a:t>
            </a:r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OMMUNICATION is a KEY to SUCCESS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044863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Got stuck? &gt;&gt;&gt; Ask your teammates for advice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 is not clear? &gt;&gt;&gt; Ask questions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Something is bothering you in teamwork? &gt;&gt;&gt; Share with team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6C579-36A0-4C79-A3E5-B96E5187CEC4}"/>
              </a:ext>
            </a:extLst>
          </p:cNvPr>
          <p:cNvSpPr txBox="1"/>
          <p:nvPr/>
        </p:nvSpPr>
        <p:spPr>
          <a:xfrm>
            <a:off x="1950720" y="1696720"/>
            <a:ext cx="77012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accent6"/>
                </a:solidFill>
                <a:latin typeface="Arial Nova" panose="020B0504020202020204" pitchFamily="34" charset="0"/>
              </a:rPr>
              <a:t>THANK YOU!</a:t>
            </a:r>
            <a:endParaRPr lang="ru-UA" sz="10000" b="1" dirty="0">
              <a:solidFill>
                <a:schemeClr val="accent6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7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82BAE-946F-4C1E-9771-F4649E8CA5FC}"/>
              </a:ext>
            </a:extLst>
          </p:cNvPr>
          <p:cNvSpPr txBox="1"/>
          <p:nvPr/>
        </p:nvSpPr>
        <p:spPr>
          <a:xfrm>
            <a:off x="597159" y="326571"/>
            <a:ext cx="1084217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HARD SKILLS:</a:t>
            </a:r>
            <a:r>
              <a:rPr lang="ru-RU" sz="2400" b="1" dirty="0"/>
              <a:t> переформулировать в тезисы</a:t>
            </a:r>
            <a:endParaRPr lang="en-US" sz="2400" b="1" dirty="0"/>
          </a:p>
          <a:p>
            <a:pPr marL="342891" indent="-342891">
              <a:buAutoNum type="arabicPeriod"/>
            </a:pPr>
            <a:r>
              <a:rPr lang="ru-RU" sz="2400" dirty="0"/>
              <a:t>Нарисовать архитектуру сайта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Разбить не только на страницы, но и на часто </a:t>
            </a:r>
            <a:r>
              <a:rPr lang="ru-RU" sz="2400" dirty="0" err="1"/>
              <a:t>переиспользоваемые</a:t>
            </a:r>
            <a:r>
              <a:rPr lang="ru-RU" sz="2400" dirty="0"/>
              <a:t> компоненты (</a:t>
            </a:r>
            <a:r>
              <a:rPr lang="en-US" sz="2400" dirty="0"/>
              <a:t>qty block, carousel)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Частые </a:t>
            </a:r>
            <a:r>
              <a:rPr lang="ru-RU" sz="2400" dirty="0" err="1"/>
              <a:t>комиты</a:t>
            </a:r>
            <a:r>
              <a:rPr lang="ru-RU" sz="2400" dirty="0"/>
              <a:t> упрощают жизнь: меньше объем кода проверять за раз, раньше </a:t>
            </a:r>
            <a:r>
              <a:rPr lang="ru-RU" sz="2400" dirty="0" err="1"/>
              <a:t>можна</a:t>
            </a:r>
            <a:r>
              <a:rPr lang="ru-RU" sz="2400" dirty="0"/>
              <a:t> дать совет/обратную связь, легче трекать прогресс</a:t>
            </a:r>
          </a:p>
          <a:p>
            <a:pPr marL="342891" indent="-342891">
              <a:buAutoNum type="arabicPeriod"/>
            </a:pPr>
            <a:r>
              <a:rPr lang="ru-RU" sz="2400" dirty="0"/>
              <a:t>Дилемма написания чистого кода сразу. </a:t>
            </a:r>
          </a:p>
          <a:p>
            <a:pPr marL="342891" indent="-342891">
              <a:buAutoNum type="arabicPeriod"/>
            </a:pPr>
            <a:r>
              <a:rPr lang="ru-RU" sz="2400" dirty="0"/>
              <a:t>Самодисциплина </a:t>
            </a:r>
            <a:r>
              <a:rPr lang="en-US" sz="2400" dirty="0"/>
              <a:t>vs soft-based </a:t>
            </a:r>
            <a:r>
              <a:rPr lang="ru-RU" sz="2400" dirty="0"/>
              <a:t>дисциплина</a:t>
            </a:r>
          </a:p>
          <a:p>
            <a:pPr marL="342891" indent="-342891">
              <a:buAutoNum type="arabicPeriod"/>
            </a:pPr>
            <a:r>
              <a:rPr lang="ru-RU" sz="2400" dirty="0"/>
              <a:t>Выбор технологий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Подход к формирования компонента: </a:t>
            </a:r>
            <a:r>
              <a:rPr lang="ru-RU" sz="2400" dirty="0" err="1"/>
              <a:t>переиспользование</a:t>
            </a:r>
            <a:r>
              <a:rPr lang="ru-RU" sz="2400" dirty="0"/>
              <a:t>, легкость поддержки, использование другими членами команды, универсальность при создании, </a:t>
            </a:r>
            <a:r>
              <a:rPr lang="ru-RU" sz="2400" dirty="0" err="1"/>
              <a:t>дебагинг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Писать свое </a:t>
            </a:r>
            <a:r>
              <a:rPr lang="en-US" sz="2400" dirty="0"/>
              <a:t>vs </a:t>
            </a:r>
            <a:r>
              <a:rPr lang="ru-RU" sz="2400" dirty="0"/>
              <a:t>брать из библиотеки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Опыт работы с </a:t>
            </a:r>
            <a:r>
              <a:rPr lang="en-US" sz="2400" dirty="0" err="1"/>
              <a:t>restAPI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en-US" sz="2400" dirty="0"/>
              <a:t> UX</a:t>
            </a:r>
            <a:r>
              <a:rPr lang="ru-RU" sz="2400" dirty="0"/>
              <a:t> – </a:t>
            </a:r>
            <a:r>
              <a:rPr lang="uk-UA" sz="2400" dirty="0"/>
              <a:t>взяли </a:t>
            </a:r>
            <a:r>
              <a:rPr lang="uk-UA" sz="2400" dirty="0" err="1"/>
              <a:t>готов</a:t>
            </a:r>
            <a:r>
              <a:rPr lang="ru-RU" sz="2400" dirty="0" err="1"/>
              <a:t>ый</a:t>
            </a:r>
            <a:r>
              <a:rPr lang="ru-RU" sz="2400" dirty="0"/>
              <a:t> сайт и меняли его по своему пониманию </a:t>
            </a:r>
            <a:r>
              <a:rPr lang="en-US" sz="2400" dirty="0"/>
              <a:t>UX</a:t>
            </a:r>
          </a:p>
          <a:p>
            <a:pPr marL="342891" indent="-342891">
              <a:buAutoNum type="arabicPeriod"/>
            </a:pPr>
            <a:r>
              <a:rPr lang="ru-RU" sz="2400" dirty="0"/>
              <a:t>Тесты в конце проекта === отсутствие тестов</a:t>
            </a:r>
            <a:r>
              <a:rPr lang="ru-RU" sz="2400" dirty="0">
                <a:sym typeface="Wingdings" panose="05000000000000000000" pitchFamily="2" charset="2"/>
              </a:rPr>
              <a:t> Надо делать в течение проекта вместе с написанием компонента.</a:t>
            </a:r>
            <a:endParaRPr lang="ru-RU" sz="2400" dirty="0"/>
          </a:p>
          <a:p>
            <a:pPr marL="342891" indent="-342891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867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36F3F-080F-4FE5-B3C0-6EB8C7BB79FA}"/>
              </a:ext>
            </a:extLst>
          </p:cNvPr>
          <p:cNvSpPr txBox="1"/>
          <p:nvPr/>
        </p:nvSpPr>
        <p:spPr>
          <a:xfrm>
            <a:off x="597159" y="326573"/>
            <a:ext cx="10842172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SOFT SKILLS:</a:t>
            </a:r>
          </a:p>
          <a:p>
            <a:pPr marL="342891" indent="-342891">
              <a:buAutoNum type="arabicPeriod"/>
            </a:pPr>
            <a:r>
              <a:rPr lang="en-US" sz="2400" dirty="0"/>
              <a:t>SCRUM</a:t>
            </a:r>
          </a:p>
          <a:p>
            <a:pPr marL="342891" indent="-342891">
              <a:buAutoNum type="arabicPeriod"/>
            </a:pPr>
            <a:r>
              <a:rPr lang="en-US" sz="2400" dirty="0"/>
              <a:t>Trello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Умение оценить сроки по задачам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uk-UA" sz="2400" dirty="0" err="1"/>
              <a:t>Делить</a:t>
            </a:r>
            <a:r>
              <a:rPr lang="uk-UA" sz="2400" dirty="0"/>
              <a:t> </a:t>
            </a:r>
            <a:r>
              <a:rPr lang="uk-UA" sz="2400" dirty="0" err="1"/>
              <a:t>задачи</a:t>
            </a:r>
            <a:r>
              <a:rPr lang="uk-UA" sz="2400" dirty="0"/>
              <a:t> на </a:t>
            </a:r>
            <a:r>
              <a:rPr lang="uk-UA" sz="2400" dirty="0" err="1"/>
              <a:t>мелкие</a:t>
            </a:r>
            <a:r>
              <a:rPr lang="uk-UA" sz="2400" dirty="0"/>
              <a:t> </a:t>
            </a:r>
            <a:r>
              <a:rPr lang="uk-UA" sz="2400" dirty="0" err="1"/>
              <a:t>подзадачи</a:t>
            </a:r>
            <a:r>
              <a:rPr lang="en-US" sz="2400" dirty="0"/>
              <a:t> (WBS)</a:t>
            </a:r>
          </a:p>
          <a:p>
            <a:pPr marL="342891" indent="-342891">
              <a:buAutoNum type="arabicPeriod"/>
            </a:pPr>
            <a:r>
              <a:rPr lang="ru-RU" sz="2400" dirty="0"/>
              <a:t>Баланс между </a:t>
            </a:r>
            <a:r>
              <a:rPr lang="ru-RU" sz="2400" dirty="0" err="1"/>
              <a:t>созвонами</a:t>
            </a:r>
            <a:r>
              <a:rPr lang="ru-RU" sz="2400" dirty="0"/>
              <a:t> и оффлайн встречами</a:t>
            </a:r>
          </a:p>
          <a:p>
            <a:pPr marL="342891" indent="-342891">
              <a:buAutoNum type="arabicPeriod"/>
            </a:pPr>
            <a:r>
              <a:rPr lang="ru-RU" sz="2400" dirty="0"/>
              <a:t>Должны быть выделены роли в команде</a:t>
            </a:r>
          </a:p>
          <a:p>
            <a:pPr marL="342891" indent="-342891">
              <a:buAutoNum type="arabicPeriod"/>
            </a:pPr>
            <a:r>
              <a:rPr lang="ru-RU" sz="2400" dirty="0"/>
              <a:t>Ретроспектива – </a:t>
            </a:r>
            <a:r>
              <a:rPr lang="en-US" sz="2400" dirty="0"/>
              <a:t>must!</a:t>
            </a:r>
            <a:r>
              <a:rPr lang="ru-RU" sz="2400" dirty="0"/>
              <a:t> Открыто давали обратную связь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Постановка задачи – всегда со сроками и конкретным исполнителем.</a:t>
            </a:r>
          </a:p>
          <a:p>
            <a:pPr marL="342891" indent="-342891">
              <a:buAutoNum type="arabicPeriod"/>
            </a:pPr>
            <a:r>
              <a:rPr lang="ru-RU" sz="2400" dirty="0"/>
              <a:t>Что не зафиксировано как задача – не будет сделано</a:t>
            </a:r>
          </a:p>
          <a:p>
            <a:pPr marL="342891" indent="-342891">
              <a:buAutoNum type="arabicPeriod"/>
            </a:pPr>
            <a:r>
              <a:rPr lang="en-US" sz="2400" dirty="0"/>
              <a:t>BACKLOG – </a:t>
            </a:r>
            <a:r>
              <a:rPr lang="ru-RU" sz="2400" dirty="0"/>
              <a:t>без него нет понимания объема задач, приоритетности. Начинают выполняться задачи с низким приоритетом</a:t>
            </a:r>
          </a:p>
          <a:p>
            <a:pPr marL="342891" indent="-342891">
              <a:buAutoNum type="arabicPeriod"/>
            </a:pPr>
            <a:r>
              <a:rPr lang="ru-RU" sz="2400" dirty="0"/>
              <a:t>Начинать встречи с того, что сделано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Оценивать что команде заходит / не заходит и искать наиболее оптимальные подходы</a:t>
            </a:r>
          </a:p>
          <a:p>
            <a:pPr marL="342891" indent="-342891">
              <a:buAutoNum type="arabicPeriod"/>
            </a:pPr>
            <a:r>
              <a:rPr lang="ru-RU" sz="2400" dirty="0"/>
              <a:t>Если жесткий </a:t>
            </a:r>
            <a:r>
              <a:rPr lang="ru-RU" sz="2400" dirty="0" err="1"/>
              <a:t>завтык</a:t>
            </a:r>
            <a:r>
              <a:rPr lang="ru-RU" sz="2400" dirty="0"/>
              <a:t> – делиться с командой</a:t>
            </a:r>
          </a:p>
          <a:p>
            <a:pPr marL="342891" indent="-342891">
              <a:buAutoNum type="arabicPeriod"/>
            </a:pPr>
            <a:r>
              <a:rPr lang="ru-RU" sz="2400" dirty="0"/>
              <a:t>При постановке задачи – четко описывать результат</a:t>
            </a:r>
            <a:endParaRPr lang="ru-RU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ru-U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A33BE-A63C-4F30-A857-11BA2B88649A}"/>
              </a:ext>
            </a:extLst>
          </p:cNvPr>
          <p:cNvSpPr/>
          <p:nvPr/>
        </p:nvSpPr>
        <p:spPr>
          <a:xfrm>
            <a:off x="8145625" y="849085"/>
            <a:ext cx="2584580" cy="895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Прикол про </a:t>
            </a:r>
            <a:r>
              <a:rPr lang="en-US" dirty="0"/>
              <a:t>lint (</a:t>
            </a:r>
            <a:r>
              <a:rPr lang="ru-RU" dirty="0"/>
              <a:t>у нас он даже в </a:t>
            </a:r>
            <a:r>
              <a:rPr lang="en-US" dirty="0"/>
              <a:t>PowerPoint)</a:t>
            </a:r>
            <a:endParaRPr lang="ru-U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F888C8-18EB-4C02-A175-4508FEC3D122}"/>
              </a:ext>
            </a:extLst>
          </p:cNvPr>
          <p:cNvCxnSpPr/>
          <p:nvPr/>
        </p:nvCxnSpPr>
        <p:spPr>
          <a:xfrm flipH="1">
            <a:off x="5645021" y="1054362"/>
            <a:ext cx="2500604" cy="85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E1B7C-AE29-48C4-9656-CAB4C3B7C262}"/>
              </a:ext>
            </a:extLst>
          </p:cNvPr>
          <p:cNvSpPr txBox="1"/>
          <p:nvPr/>
        </p:nvSpPr>
        <p:spPr>
          <a:xfrm>
            <a:off x="597159" y="326571"/>
            <a:ext cx="108421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FUNCTIONALITY:</a:t>
            </a:r>
          </a:p>
          <a:p>
            <a:pPr marL="342891" indent="-342891">
              <a:buAutoNum type="arabicPeriod"/>
            </a:pPr>
            <a:r>
              <a:rPr lang="en-US" dirty="0"/>
              <a:t>Adaptive design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Registration/Login</a:t>
            </a:r>
          </a:p>
          <a:p>
            <a:pPr marL="342891" indent="-342891">
              <a:buAutoNum type="arabicPeriod"/>
            </a:pPr>
            <a:r>
              <a:rPr lang="en-US" dirty="0"/>
              <a:t>Different functionality for logged in customer / visitor</a:t>
            </a:r>
          </a:p>
          <a:p>
            <a:pPr marL="342891" indent="-342891">
              <a:buAutoNum type="arabicPeriod"/>
            </a:pPr>
            <a:r>
              <a:rPr lang="en-US" dirty="0"/>
              <a:t>Cart</a:t>
            </a:r>
          </a:p>
          <a:p>
            <a:pPr marL="342891" indent="-342891">
              <a:buAutoNum type="arabicPeriod"/>
            </a:pPr>
            <a:r>
              <a:rPr lang="en-US" dirty="0"/>
              <a:t>Favorites</a:t>
            </a:r>
          </a:p>
          <a:p>
            <a:pPr marL="342891" indent="-342891">
              <a:buAutoNum type="arabicPeriod"/>
            </a:pPr>
            <a:r>
              <a:rPr lang="en-US" dirty="0"/>
              <a:t>Search</a:t>
            </a:r>
          </a:p>
          <a:p>
            <a:pPr marL="342891" indent="-342891">
              <a:buAutoNum type="arabicPeriod"/>
            </a:pPr>
            <a:r>
              <a:rPr lang="en-US" dirty="0"/>
              <a:t>Filters</a:t>
            </a:r>
          </a:p>
          <a:p>
            <a:pPr marL="342891" indent="-342891">
              <a:buAutoNum type="arabicPeriod"/>
            </a:pPr>
            <a:r>
              <a:rPr lang="en-US" dirty="0"/>
              <a:t>Sort</a:t>
            </a:r>
          </a:p>
          <a:p>
            <a:pPr marL="342891" indent="-342891">
              <a:buAutoNum type="arabicPeriod"/>
            </a:pPr>
            <a:r>
              <a:rPr lang="en-US" dirty="0"/>
              <a:t>Comments</a:t>
            </a:r>
          </a:p>
          <a:p>
            <a:pPr marL="342891" indent="-342891">
              <a:buAutoNum type="arabicPeriod"/>
            </a:pPr>
            <a:r>
              <a:rPr lang="en-US" dirty="0"/>
              <a:t>Cross-Selling - TOP products</a:t>
            </a:r>
          </a:p>
          <a:p>
            <a:pPr marL="342891" indent="-342891">
              <a:buAutoNum type="arabicPeriod"/>
            </a:pPr>
            <a:r>
              <a:rPr lang="en-US" dirty="0"/>
              <a:t>Dynamic products availability check</a:t>
            </a:r>
          </a:p>
          <a:p>
            <a:pPr marL="342891" indent="-342891">
              <a:buAutoNum type="arabicPeriod"/>
            </a:pPr>
            <a:r>
              <a:rPr lang="en-US" dirty="0"/>
              <a:t>Breadcrumbs</a:t>
            </a:r>
          </a:p>
          <a:p>
            <a:pPr marL="342891" indent="-342891">
              <a:buAutoNum type="arabicPeriod"/>
            </a:pPr>
            <a:r>
              <a:rPr lang="en-US" dirty="0"/>
              <a:t>Infinity scroll / pagination ???</a:t>
            </a:r>
          </a:p>
          <a:p>
            <a:pPr marL="342891" indent="-342891">
              <a:buAutoNum type="arabicPeriod"/>
            </a:pPr>
            <a:r>
              <a:rPr lang="en-US" dirty="0"/>
              <a:t>Mail confirmation / Subscription ???</a:t>
            </a:r>
          </a:p>
          <a:p>
            <a:pPr marL="342891" indent="-342891">
              <a:buAutoNum type="arabicPeriod"/>
            </a:pPr>
            <a:r>
              <a:rPr lang="en-US" dirty="0"/>
              <a:t>Animation ???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Tests ???</a:t>
            </a:r>
          </a:p>
          <a:p>
            <a:pPr marL="342891" indent="-342891">
              <a:buAutoNum type="arabicPeriod"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7286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DFF8E-1475-4F4C-AFCC-56D9BF3BB07B}"/>
              </a:ext>
            </a:extLst>
          </p:cNvPr>
          <p:cNvSpPr txBox="1"/>
          <p:nvPr/>
        </p:nvSpPr>
        <p:spPr>
          <a:xfrm>
            <a:off x="1073021" y="569168"/>
            <a:ext cx="10151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Ваня</a:t>
            </a:r>
            <a:r>
              <a:rPr lang="en-US"/>
              <a:t> </a:t>
            </a:r>
            <a:r>
              <a:rPr lang="en-US" dirty="0"/>
              <a:t>- </a:t>
            </a:r>
            <a:r>
              <a:rPr lang="ru-RU" dirty="0"/>
              <a:t>ВСТУПЛЕНИЕ</a:t>
            </a:r>
            <a:endParaRPr lang="en-US" dirty="0"/>
          </a:p>
          <a:p>
            <a:r>
              <a:rPr lang="ru-RU" dirty="0"/>
              <a:t>Юля</a:t>
            </a:r>
            <a:r>
              <a:rPr lang="en-US" dirty="0"/>
              <a:t>/</a:t>
            </a:r>
            <a:r>
              <a:rPr lang="ru-RU" dirty="0"/>
              <a:t>Ваня – функционал  (Макс на ноуте)</a:t>
            </a:r>
            <a:endParaRPr lang="en-US" dirty="0"/>
          </a:p>
          <a:p>
            <a:r>
              <a:rPr lang="ru-RU" dirty="0"/>
              <a:t>Люда – </a:t>
            </a:r>
            <a:r>
              <a:rPr lang="en-US" dirty="0"/>
              <a:t>Learnings HARD</a:t>
            </a:r>
            <a:endParaRPr lang="ru-RU" dirty="0"/>
          </a:p>
          <a:p>
            <a:r>
              <a:rPr lang="ru-RU" dirty="0"/>
              <a:t>Влад – </a:t>
            </a:r>
            <a:r>
              <a:rPr lang="en-US" dirty="0"/>
              <a:t>Learnings SOFT</a:t>
            </a:r>
            <a:endParaRPr lang="ru-RU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2227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2" y="275208"/>
            <a:ext cx="2651758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TEAM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F69BB6-A8A5-429D-9895-D859DEEC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20" y="3981450"/>
            <a:ext cx="49720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B4D32-F749-4389-8FB5-A85A1104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82" y="813179"/>
            <a:ext cx="2392887" cy="2377646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7797EB-EF7C-43C5-B9BE-1AD45EBAE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5" y="852256"/>
            <a:ext cx="2028825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193D2-3462-404D-AE09-EC5AB8F9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56" y="1595574"/>
            <a:ext cx="2188082" cy="2260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93D4E6-88EF-4660-B409-8AC0EE4DC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403" y="4368346"/>
            <a:ext cx="2151981" cy="2439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7600BA-42B2-40F9-B6BC-8343C7D52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748" y="813179"/>
            <a:ext cx="2121326" cy="2631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A1275C-AE28-4C74-8604-718BD8FBDDF6}"/>
              </a:ext>
            </a:extLst>
          </p:cNvPr>
          <p:cNvSpPr txBox="1"/>
          <p:nvPr/>
        </p:nvSpPr>
        <p:spPr>
          <a:xfrm>
            <a:off x="6388782" y="3790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Anna </a:t>
            </a:r>
            <a:r>
              <a:rPr lang="en-US" b="1" dirty="0" err="1">
                <a:latin typeface="Arial Nova" panose="020B0504020202020204" pitchFamily="34" charset="0"/>
              </a:rPr>
              <a:t>Butrimenko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B9702-A46E-4362-868B-1FDEE64AA48B}"/>
              </a:ext>
            </a:extLst>
          </p:cNvPr>
          <p:cNvSpPr txBox="1"/>
          <p:nvPr/>
        </p:nvSpPr>
        <p:spPr>
          <a:xfrm>
            <a:off x="9303915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Vlad </a:t>
            </a:r>
            <a:r>
              <a:rPr lang="en-US" b="1" dirty="0" err="1">
                <a:latin typeface="Arial Nova" panose="020B0504020202020204" pitchFamily="34" charset="0"/>
              </a:rPr>
              <a:t>Mezheritskyi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481E5-58F1-4331-9BA2-2D541AEA7EB4}"/>
              </a:ext>
            </a:extLst>
          </p:cNvPr>
          <p:cNvSpPr txBox="1"/>
          <p:nvPr/>
        </p:nvSpPr>
        <p:spPr>
          <a:xfrm>
            <a:off x="539837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Maksym </a:t>
            </a:r>
            <a:r>
              <a:rPr lang="en-US" b="1" dirty="0" err="1">
                <a:latin typeface="Arial Nova" panose="020B0504020202020204" pitchFamily="34" charset="0"/>
              </a:rPr>
              <a:t>Pliushch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281E70-38D8-4B9D-831D-EA1B7E7FAD2D}"/>
              </a:ext>
            </a:extLst>
          </p:cNvPr>
          <p:cNvSpPr txBox="1"/>
          <p:nvPr/>
        </p:nvSpPr>
        <p:spPr>
          <a:xfrm>
            <a:off x="3495478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Ludmila </a:t>
            </a:r>
            <a:r>
              <a:rPr lang="en-US" b="1" dirty="0" err="1">
                <a:latin typeface="Arial Nova" panose="020B0504020202020204" pitchFamily="34" charset="0"/>
              </a:rPr>
              <a:t>Vaskovska</a:t>
            </a:r>
            <a:endParaRPr lang="ru-UA" b="1" dirty="0">
              <a:latin typeface="Arial Nova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AA4B02-B5A7-47B0-9742-4C66242E1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42" y="4298569"/>
            <a:ext cx="1983356" cy="24555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0BD116-88F3-439A-B6AF-D88D76DDE177}"/>
              </a:ext>
            </a:extLst>
          </p:cNvPr>
          <p:cNvSpPr txBox="1"/>
          <p:nvPr/>
        </p:nvSpPr>
        <p:spPr>
          <a:xfrm>
            <a:off x="3481967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Ivan </a:t>
            </a:r>
            <a:r>
              <a:rPr lang="en-US" b="1" dirty="0" err="1">
                <a:latin typeface="Arial Nova" panose="020B0504020202020204" pitchFamily="34" charset="0"/>
              </a:rPr>
              <a:t>Riabokon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90315-CF1B-4705-B7D9-F6DE03113D00}"/>
              </a:ext>
            </a:extLst>
          </p:cNvPr>
          <p:cNvSpPr txBox="1"/>
          <p:nvPr/>
        </p:nvSpPr>
        <p:spPr>
          <a:xfrm>
            <a:off x="575153" y="1197755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 Nova" panose="020B0504020202020204" pitchFamily="34" charset="0"/>
              </a:rPr>
              <a:t>Yulia</a:t>
            </a:r>
            <a:r>
              <a:rPr lang="en-US" b="1" dirty="0">
                <a:latin typeface="Arial Nova" panose="020B0504020202020204" pitchFamily="34" charset="0"/>
              </a:rPr>
              <a:t> </a:t>
            </a:r>
            <a:r>
              <a:rPr lang="en-US" b="1" dirty="0" err="1">
                <a:latin typeface="Arial Nova" panose="020B0504020202020204" pitchFamily="34" charset="0"/>
              </a:rPr>
              <a:t>Shpak</a:t>
            </a:r>
            <a:endParaRPr lang="ru-UA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1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802523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90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434118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FUNCTIONALITY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F172E5-A333-412E-8120-5365C196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0" y="2312750"/>
            <a:ext cx="1654704" cy="16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D91037-9D1D-4604-9D30-546BB2C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685" y="2496019"/>
            <a:ext cx="1504395" cy="123028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C3AB3D2-E36D-46D2-9B7B-EA7E39F1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40" y="2638841"/>
            <a:ext cx="974880" cy="9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0EE27E-99FF-401F-BEBB-97B58B8B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45" y="2708846"/>
            <a:ext cx="1115197" cy="904875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CD95FB6A-27AA-4445-A4E9-450C3F05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41" y="2757096"/>
            <a:ext cx="1314450" cy="7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BBD4ED-DE10-479F-B0A8-69B1CE348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028" y="2757096"/>
            <a:ext cx="771525" cy="787682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BD5BB79-29BB-4487-B125-BDBB335E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251" y="5333732"/>
            <a:ext cx="1229831" cy="12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42446C18-316A-439B-A61A-E34E5098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54" y="5333732"/>
            <a:ext cx="1229832" cy="12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82BC8750-0F6E-49B1-9E5D-181C2C9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670" y="5567121"/>
            <a:ext cx="983073" cy="69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62825667-EAA8-4E6D-87DF-25C6464B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62" y="5314501"/>
            <a:ext cx="1263594" cy="12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7DC8EFC-67A1-418D-B56C-BC2311D496C9}"/>
              </a:ext>
            </a:extLst>
          </p:cNvPr>
          <p:cNvSpPr/>
          <p:nvPr/>
        </p:nvSpPr>
        <p:spPr>
          <a:xfrm>
            <a:off x="527613" y="1619893"/>
            <a:ext cx="1839278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ADAPTIVE DESIGN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064798-745A-47A7-9498-05ED9AEE0127}"/>
              </a:ext>
            </a:extLst>
          </p:cNvPr>
          <p:cNvSpPr/>
          <p:nvPr/>
        </p:nvSpPr>
        <p:spPr>
          <a:xfrm>
            <a:off x="2487943" y="1619227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CART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11253E-A602-416C-869B-1D209B19C930}"/>
              </a:ext>
            </a:extLst>
          </p:cNvPr>
          <p:cNvSpPr/>
          <p:nvPr/>
        </p:nvSpPr>
        <p:spPr>
          <a:xfrm>
            <a:off x="4124959" y="1621197"/>
            <a:ext cx="168611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FAVORITES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1B1CA5-4B56-494A-83E7-5CED35A874AC}"/>
              </a:ext>
            </a:extLst>
          </p:cNvPr>
          <p:cNvSpPr/>
          <p:nvPr/>
        </p:nvSpPr>
        <p:spPr>
          <a:xfrm>
            <a:off x="6015034" y="1610976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SEARCH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3597518-731C-4346-A92E-BAE32C10864A}"/>
              </a:ext>
            </a:extLst>
          </p:cNvPr>
          <p:cNvSpPr/>
          <p:nvPr/>
        </p:nvSpPr>
        <p:spPr>
          <a:xfrm>
            <a:off x="7674859" y="1610975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FILTERS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F178F7-2CFF-45E9-8CB3-A314CDD75BB8}"/>
              </a:ext>
            </a:extLst>
          </p:cNvPr>
          <p:cNvSpPr/>
          <p:nvPr/>
        </p:nvSpPr>
        <p:spPr>
          <a:xfrm>
            <a:off x="9334684" y="1603813"/>
            <a:ext cx="2411573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REGISTRATION / LOGIN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EBDDD7-6075-4BEB-A4FD-E45CE991EAD9}"/>
              </a:ext>
            </a:extLst>
          </p:cNvPr>
          <p:cNvSpPr/>
          <p:nvPr/>
        </p:nvSpPr>
        <p:spPr>
          <a:xfrm>
            <a:off x="1282854" y="4449102"/>
            <a:ext cx="1868626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COMMENTS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317452F-3C6D-4C82-AB26-4A320B5A4C3C}"/>
              </a:ext>
            </a:extLst>
          </p:cNvPr>
          <p:cNvSpPr/>
          <p:nvPr/>
        </p:nvSpPr>
        <p:spPr>
          <a:xfrm>
            <a:off x="3328963" y="4449102"/>
            <a:ext cx="2262747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BREADCRUMBS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69DD69-0607-44D1-9AD7-476D20E186C2}"/>
              </a:ext>
            </a:extLst>
          </p:cNvPr>
          <p:cNvSpPr/>
          <p:nvPr/>
        </p:nvSpPr>
        <p:spPr>
          <a:xfrm>
            <a:off x="5769193" y="4447896"/>
            <a:ext cx="2262747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SUBSCRIPTION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FD18B62-686F-4672-B590-81AD8C14FFDF}"/>
              </a:ext>
            </a:extLst>
          </p:cNvPr>
          <p:cNvSpPr/>
          <p:nvPr/>
        </p:nvSpPr>
        <p:spPr>
          <a:xfrm>
            <a:off x="8209423" y="4447896"/>
            <a:ext cx="2682581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DYNAMIC STOCK AVAILABILITY</a:t>
            </a:r>
            <a:endParaRPr lang="ru-U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3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213360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17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2" name="Picture 26" descr="Картинки по запросу &quot;travis js logo&quot;&quot;">
            <a:extLst>
              <a:ext uri="{FF2B5EF4-FFF2-40B4-BE49-F238E27FC236}">
                <a16:creationId xmlns:a16="http://schemas.microsoft.com/office/drawing/2014/main" id="{83D8B1A0-B773-405E-95F2-1B4AA7768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003" y="2375015"/>
            <a:ext cx="5625705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Картинки по запросу &quot;thunk&quot;&quot;">
            <a:extLst>
              <a:ext uri="{FF2B5EF4-FFF2-40B4-BE49-F238E27FC236}">
                <a16:creationId xmlns:a16="http://schemas.microsoft.com/office/drawing/2014/main" id="{D9989AD4-2F02-4C4E-9499-C5EB18C0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" y="1177375"/>
            <a:ext cx="5368811" cy="26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451103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0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TECHNOLOGIES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8" descr="Картинки по запросу &quot;material ui&quot;&quot;">
            <a:extLst>
              <a:ext uri="{FF2B5EF4-FFF2-40B4-BE49-F238E27FC236}">
                <a16:creationId xmlns:a16="http://schemas.microsoft.com/office/drawing/2014/main" id="{2A774DB1-A2A3-42E9-8FE7-1921E17C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04" y="477564"/>
            <a:ext cx="1957917" cy="15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B69094B-8466-4DC8-9F62-61A05ED0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" y="4218295"/>
            <a:ext cx="4698078" cy="2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Картинки по запросу &quot;eslint&quot;&quot;">
            <a:extLst>
              <a:ext uri="{FF2B5EF4-FFF2-40B4-BE49-F238E27FC236}">
                <a16:creationId xmlns:a16="http://schemas.microsoft.com/office/drawing/2014/main" id="{8B091863-6971-48BC-B2B6-3435AEC9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923" y="3789837"/>
            <a:ext cx="37909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Картинки по запросу &quot;axios logo&quot;&quot;">
            <a:extLst>
              <a:ext uri="{FF2B5EF4-FFF2-40B4-BE49-F238E27FC236}">
                <a16:creationId xmlns:a16="http://schemas.microsoft.com/office/drawing/2014/main" id="{27B0BF41-5847-4032-AF12-3F6A216E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75" y="3453583"/>
            <a:ext cx="2398742" cy="13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Картинки по запросу &quot;mongodb logo&quot;&quot;">
            <a:extLst>
              <a:ext uri="{FF2B5EF4-FFF2-40B4-BE49-F238E27FC236}">
                <a16:creationId xmlns:a16="http://schemas.microsoft.com/office/drawing/2014/main" id="{31E05046-AE1F-4C30-BDEB-86A2A8F4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46" y="5539148"/>
            <a:ext cx="4276725" cy="11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Картинки по запросу &quot;heroku&quot;&quot;">
            <a:extLst>
              <a:ext uri="{FF2B5EF4-FFF2-40B4-BE49-F238E27FC236}">
                <a16:creationId xmlns:a16="http://schemas.microsoft.com/office/drawing/2014/main" id="{C2B336C6-8CB4-4A17-ABF8-C71B2155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468" y="1139497"/>
            <a:ext cx="4815221" cy="25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3882B-C4B8-4FBE-9BDC-379F127A46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4033" y="4119901"/>
            <a:ext cx="4095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8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FIRST.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5913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9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C1F65-1537-4FCB-BB76-72D9438E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 to have common understanding of data flow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 with argumentation how does it supports project needs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DFFE6E-A5E4-4705-83B3-36A333953630}"/>
              </a:ext>
            </a:extLst>
          </p:cNvPr>
          <p:cNvSpPr/>
          <p:nvPr/>
        </p:nvSpPr>
        <p:spPr>
          <a:xfrm>
            <a:off x="293932" y="310610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CLEAN CODE from very beginning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4B912-E28F-473E-A9B2-7E519EE22507}"/>
              </a:ext>
            </a:extLst>
          </p:cNvPr>
          <p:cNvSpPr txBox="1"/>
          <p:nvPr/>
        </p:nvSpPr>
        <p:spPr>
          <a:xfrm>
            <a:off x="609600" y="6866977"/>
            <a:ext cx="985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Easy to read / maintain / re-use by others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Your teammates doesn’t copy you mistakes “which you plan to fix later” </a:t>
            </a:r>
            <a:r>
              <a:rPr lang="en-US" sz="2200" dirty="0">
                <a:latin typeface="Arial Nova" panose="020B0504020202020204" pitchFamily="34" charset="0"/>
                <a:sym typeface="Wingdings" panose="05000000000000000000" pitchFamily="2" charset="2"/>
              </a:rPr>
              <a:t></a:t>
            </a:r>
            <a:endParaRPr lang="ru-RU" sz="2200" dirty="0">
              <a:latin typeface="Arial Nova" panose="020B05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  <a:sym typeface="Wingdings" panose="05000000000000000000" pitchFamily="2" charset="2"/>
              </a:rPr>
              <a:t>Don’t hesitate to use “software watchers” (</a:t>
            </a:r>
            <a:r>
              <a:rPr lang="en-US" sz="2200" dirty="0" err="1">
                <a:latin typeface="Arial Nova" panose="020B0504020202020204" pitchFamily="34" charset="0"/>
                <a:sym typeface="Wingdings" panose="05000000000000000000" pitchFamily="2" charset="2"/>
              </a:rPr>
              <a:t>eslint</a:t>
            </a:r>
            <a:r>
              <a:rPr lang="en-US" sz="2200" dirty="0">
                <a:latin typeface="Arial Nova" panose="020B0504020202020204" pitchFamily="34" charset="0"/>
                <a:sym typeface="Wingdings" panose="05000000000000000000" pitchFamily="2" charset="2"/>
              </a:rPr>
              <a:t>, hasky, </a:t>
            </a:r>
            <a:r>
              <a:rPr lang="en-US" sz="2200" dirty="0" err="1">
                <a:latin typeface="Arial Nova" panose="020B0504020202020204" pitchFamily="34" charset="0"/>
                <a:sym typeface="Wingdings" panose="05000000000000000000" pitchFamily="2" charset="2"/>
              </a:rPr>
              <a:t>travis</a:t>
            </a:r>
            <a:r>
              <a:rPr lang="en-US" sz="2200" dirty="0">
                <a:latin typeface="Arial Nova" panose="020B0504020202020204" pitchFamily="34" charset="0"/>
                <a:sym typeface="Wingdings" panose="05000000000000000000" pitchFamily="2" charset="2"/>
              </a:rPr>
              <a:t>)</a:t>
            </a:r>
            <a:endParaRPr lang="en-US" sz="2200" dirty="0">
              <a:latin typeface="Arial Nova" panose="020B05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F1FEB-3BE5-44EF-B369-B958D518D3F2}"/>
              </a:ext>
            </a:extLst>
          </p:cNvPr>
          <p:cNvSpPr/>
          <p:nvPr/>
        </p:nvSpPr>
        <p:spPr>
          <a:xfrm>
            <a:off x="293932" y="5151741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Stick to COMPONENT approach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BB67-3649-4D0C-BC2A-BD70C19097A3}"/>
              </a:ext>
            </a:extLst>
          </p:cNvPr>
          <p:cNvSpPr txBox="1"/>
          <p:nvPr/>
        </p:nvSpPr>
        <p:spPr>
          <a:xfrm>
            <a:off x="609600" y="5929338"/>
            <a:ext cx="985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Breakdown not only by pages, but by frequently used components as well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Should be easy to re-use / debug / maintain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56AFB-C648-4B9E-8566-3CDC986F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77" y="3934167"/>
            <a:ext cx="10229850" cy="113347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D1890A-45BB-4EFB-A5E4-2B59D2CFABA6}"/>
              </a:ext>
            </a:extLst>
          </p:cNvPr>
          <p:cNvSpPr/>
          <p:nvPr/>
        </p:nvSpPr>
        <p:spPr>
          <a:xfrm rot="10800000">
            <a:off x="8948057" y="4702254"/>
            <a:ext cx="849086" cy="243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95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2189</TotalTime>
  <Words>744</Words>
  <Application>Microsoft Office PowerPoint</Application>
  <PresentationFormat>Widescreen</PresentationFormat>
  <Paragraphs>133</Paragraphs>
  <Slides>18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Nova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Межерицкий Владислав</dc:creator>
  <cp:lastModifiedBy>Межерицкий Владислав</cp:lastModifiedBy>
  <cp:revision>49</cp:revision>
  <dcterms:created xsi:type="dcterms:W3CDTF">2020-02-04T09:51:33Z</dcterms:created>
  <dcterms:modified xsi:type="dcterms:W3CDTF">2020-02-06T12:34:00Z</dcterms:modified>
</cp:coreProperties>
</file>